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4"/>
  </p:sldMasterIdLst>
  <p:sldIdLst>
    <p:sldId id="256" r:id="rId5"/>
    <p:sldId id="258" r:id="rId6"/>
    <p:sldId id="259" r:id="rId7"/>
    <p:sldId id="260" r:id="rId8"/>
    <p:sldId id="261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B2D54F2-011C-0CED-B59D-9907C1F1B30A}" name="Tetrault, Andrea" initials="TA" userId="S::andrea.tetrault@uconn.edu::e44e85c1-f934-491e-8f97-72a905728e6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390438-E198-40F8-9C19-B53A99FADD1C}" v="3" dt="2022-01-03T19:35:35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usa, Barbara" userId="S::barbara.sousa@uconn.edu::5c2be4e9-72dd-486b-b4a0-e6b9ad27be62" providerId="AD" clId="Web-{D9390438-E198-40F8-9C19-B53A99FADD1C}"/>
    <pc:docChg chg="modSld">
      <pc:chgData name="Sousa, Barbara" userId="S::barbara.sousa@uconn.edu::5c2be4e9-72dd-486b-b4a0-e6b9ad27be62" providerId="AD" clId="Web-{D9390438-E198-40F8-9C19-B53A99FADD1C}" dt="2022-01-03T19:35:33.143" v="1" actId="20577"/>
      <pc:docMkLst>
        <pc:docMk/>
      </pc:docMkLst>
      <pc:sldChg chg="modSp">
        <pc:chgData name="Sousa, Barbara" userId="S::barbara.sousa@uconn.edu::5c2be4e9-72dd-486b-b4a0-e6b9ad27be62" providerId="AD" clId="Web-{D9390438-E198-40F8-9C19-B53A99FADD1C}" dt="2022-01-03T19:35:33.143" v="1" actId="20577"/>
        <pc:sldMkLst>
          <pc:docMk/>
          <pc:sldMk cId="103409492" sldId="258"/>
        </pc:sldMkLst>
        <pc:spChg chg="mod">
          <ac:chgData name="Sousa, Barbara" userId="S::barbara.sousa@uconn.edu::5c2be4e9-72dd-486b-b4a0-e6b9ad27be62" providerId="AD" clId="Web-{D9390438-E198-40F8-9C19-B53A99FADD1C}" dt="2022-01-03T19:35:33.143" v="1" actId="20577"/>
          <ac:spMkLst>
            <pc:docMk/>
            <pc:sldMk cId="103409492" sldId="258"/>
            <ac:spMk id="3" creationId="{AFD4CE94-534B-4E8A-A6BB-9AF517FD03B8}"/>
          </ac:spMkLst>
        </pc:spChg>
      </pc:sldChg>
    </pc:docChg>
  </pc:docChgLst>
</pc:chgInfo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593F50-1C4B-403F-AA4A-5382FAE476FA}" type="doc">
      <dgm:prSet loTypeId="urn:microsoft.com/office/officeart/2005/8/layout/vList2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23A80E-0C90-499F-8279-BCAD3713166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>
              <a:latin typeface="Bierstadt" panose="020B0004020202020204" pitchFamily="34" charset="0"/>
            </a:rPr>
            <a:t>Reports are released by SPS for certification by the PI three times per year</a:t>
          </a:r>
        </a:p>
      </dgm:t>
    </dgm:pt>
    <dgm:pt modelId="{335E1553-9CA8-4F00-865F-5CFBB33CE01F}" type="parTrans" cxnId="{0918E158-9C6E-4E99-9108-FF25C60FF5A6}">
      <dgm:prSet/>
      <dgm:spPr/>
      <dgm:t>
        <a:bodyPr/>
        <a:lstStyle/>
        <a:p>
          <a:endParaRPr lang="en-US"/>
        </a:p>
      </dgm:t>
    </dgm:pt>
    <dgm:pt modelId="{B8CC48F1-98BA-47F8-8B64-0BF4BC09D428}" type="sibTrans" cxnId="{0918E158-9C6E-4E99-9108-FF25C60FF5A6}">
      <dgm:prSet/>
      <dgm:spPr/>
      <dgm:t>
        <a:bodyPr/>
        <a:lstStyle/>
        <a:p>
          <a:endParaRPr lang="en-US"/>
        </a:p>
      </dgm:t>
    </dgm:pt>
    <dgm:pt modelId="{4577696B-939C-4AD5-92FF-F420A613775E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BGS Staff completes initial review and releases the report to the PI</a:t>
          </a:r>
        </a:p>
      </dgm:t>
    </dgm:pt>
    <dgm:pt modelId="{2252F14D-736D-405C-BB0B-3F52B786172F}" type="parTrans" cxnId="{8483E2C6-7996-44D3-8E7A-B46D0A7B8E7D}">
      <dgm:prSet/>
      <dgm:spPr/>
      <dgm:t>
        <a:bodyPr/>
        <a:lstStyle/>
        <a:p>
          <a:endParaRPr lang="en-US"/>
        </a:p>
      </dgm:t>
    </dgm:pt>
    <dgm:pt modelId="{B4C71974-CE47-489A-9708-BB6973A64231}" type="sibTrans" cxnId="{8483E2C6-7996-44D3-8E7A-B46D0A7B8E7D}">
      <dgm:prSet/>
      <dgm:spPr/>
      <dgm:t>
        <a:bodyPr/>
        <a:lstStyle/>
        <a:p>
          <a:endParaRPr lang="en-US"/>
        </a:p>
      </dgm:t>
    </dgm:pt>
    <dgm:pt modelId="{F81E2775-4B1A-42E3-873E-1DB5FC0644B9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FO works with the PI to resolve questions and issues</a:t>
          </a:r>
        </a:p>
      </dgm:t>
    </dgm:pt>
    <dgm:pt modelId="{E72D8883-0AD0-4E70-820C-93582208A8CF}" type="parTrans" cxnId="{88CE484C-869E-491A-BCCC-1DC3CE1FC02A}">
      <dgm:prSet/>
      <dgm:spPr/>
      <dgm:t>
        <a:bodyPr/>
        <a:lstStyle/>
        <a:p>
          <a:endParaRPr lang="en-US"/>
        </a:p>
      </dgm:t>
    </dgm:pt>
    <dgm:pt modelId="{0106B523-8220-46A5-89D9-0D4507CE226F}" type="sibTrans" cxnId="{88CE484C-869E-491A-BCCC-1DC3CE1FC02A}">
      <dgm:prSet/>
      <dgm:spPr/>
      <dgm:t>
        <a:bodyPr/>
        <a:lstStyle/>
        <a:p>
          <a:endParaRPr lang="en-US"/>
        </a:p>
      </dgm:t>
    </dgm:pt>
    <dgm:pt modelId="{3B437C32-D646-46CC-9678-78148B90E1A7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PI Certifies the report and returns to the BGS staff administrator (unless returned to SPS for corrections due to a commitment change)</a:t>
          </a:r>
        </a:p>
      </dgm:t>
    </dgm:pt>
    <dgm:pt modelId="{779F0154-97CA-4B57-BEEB-339FA9B7DD36}" type="parTrans" cxnId="{60645F49-DFAA-485C-8E1F-F61885005B53}">
      <dgm:prSet/>
      <dgm:spPr/>
      <dgm:t>
        <a:bodyPr/>
        <a:lstStyle/>
        <a:p>
          <a:endParaRPr lang="en-US"/>
        </a:p>
      </dgm:t>
    </dgm:pt>
    <dgm:pt modelId="{CFCD1535-E3DB-4954-B7C9-187E4BFD3E81}" type="sibTrans" cxnId="{60645F49-DFAA-485C-8E1F-F61885005B53}">
      <dgm:prSet/>
      <dgm:spPr/>
      <dgm:t>
        <a:bodyPr/>
        <a:lstStyle/>
        <a:p>
          <a:endParaRPr lang="en-US"/>
        </a:p>
      </dgm:t>
    </dgm:pt>
    <dgm:pt modelId="{64EDC14E-4BA7-4903-B7E7-CDEE0C1F6826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BGS Staff completes final review with FO and releases to SPS</a:t>
          </a:r>
        </a:p>
      </dgm:t>
    </dgm:pt>
    <dgm:pt modelId="{11C68A25-6ABF-48AB-B98B-6C95BAD479B1}" type="parTrans" cxnId="{806158BD-5BEB-4F2A-A611-10D677CD07D2}">
      <dgm:prSet/>
      <dgm:spPr/>
      <dgm:t>
        <a:bodyPr/>
        <a:lstStyle/>
        <a:p>
          <a:endParaRPr lang="en-US"/>
        </a:p>
      </dgm:t>
    </dgm:pt>
    <dgm:pt modelId="{836DF1EA-1AA0-4B6C-BC8B-3239C406DCCE}" type="sibTrans" cxnId="{806158BD-5BEB-4F2A-A611-10D677CD07D2}">
      <dgm:prSet/>
      <dgm:spPr/>
      <dgm:t>
        <a:bodyPr/>
        <a:lstStyle/>
        <a:p>
          <a:endParaRPr lang="en-US"/>
        </a:p>
      </dgm:t>
    </dgm:pt>
    <dgm:pt modelId="{C9ED2DE8-23BC-4111-BF82-A2E624BC37D0}" type="pres">
      <dgm:prSet presAssocID="{6B593F50-1C4B-403F-AA4A-5382FAE476FA}" presName="linear" presStyleCnt="0">
        <dgm:presLayoutVars>
          <dgm:animLvl val="lvl"/>
          <dgm:resizeHandles val="exact"/>
        </dgm:presLayoutVars>
      </dgm:prSet>
      <dgm:spPr/>
    </dgm:pt>
    <dgm:pt modelId="{0D390137-580F-4410-8B4F-AFBCDA8F66DE}" type="pres">
      <dgm:prSet presAssocID="{1223A80E-0C90-499F-8279-BCAD3713166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310168E-E02E-497B-A13C-00C80704CE34}" type="pres">
      <dgm:prSet presAssocID="{B8CC48F1-98BA-47F8-8B64-0BF4BC09D428}" presName="spacer" presStyleCnt="0"/>
      <dgm:spPr/>
    </dgm:pt>
    <dgm:pt modelId="{5810EB28-244C-4E81-8F4B-FC73B114363F}" type="pres">
      <dgm:prSet presAssocID="{4577696B-939C-4AD5-92FF-F420A61377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3FE2B74-CF58-4146-BD31-A2C66C21402E}" type="pres">
      <dgm:prSet presAssocID="{B4C71974-CE47-489A-9708-BB6973A64231}" presName="spacer" presStyleCnt="0"/>
      <dgm:spPr/>
    </dgm:pt>
    <dgm:pt modelId="{DEE6338F-EEA4-45B4-A4ED-828054A6CE1B}" type="pres">
      <dgm:prSet presAssocID="{F81E2775-4B1A-42E3-873E-1DB5FC0644B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C033D6F-8190-44F7-AE8C-7BCAA21406E1}" type="pres">
      <dgm:prSet presAssocID="{0106B523-8220-46A5-89D9-0D4507CE226F}" presName="spacer" presStyleCnt="0"/>
      <dgm:spPr/>
    </dgm:pt>
    <dgm:pt modelId="{2E4598B9-3070-4B36-9C77-4D1790BE1AAC}" type="pres">
      <dgm:prSet presAssocID="{3B437C32-D646-46CC-9678-78148B90E1A7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EB4D8C3-83D3-4B99-BF09-A55F84F55735}" type="pres">
      <dgm:prSet presAssocID="{CFCD1535-E3DB-4954-B7C9-187E4BFD3E81}" presName="spacer" presStyleCnt="0"/>
      <dgm:spPr/>
    </dgm:pt>
    <dgm:pt modelId="{70D90DB8-5B0E-4C0A-B2B5-31279B2396E6}" type="pres">
      <dgm:prSet presAssocID="{64EDC14E-4BA7-4903-B7E7-CDEE0C1F682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C096611-20F4-473A-BB29-AA559D8CD4C3}" type="presOf" srcId="{4577696B-939C-4AD5-92FF-F420A613775E}" destId="{5810EB28-244C-4E81-8F4B-FC73B114363F}" srcOrd="0" destOrd="0" presId="urn:microsoft.com/office/officeart/2005/8/layout/vList2"/>
    <dgm:cxn modelId="{6ECEE448-C556-4919-8306-B56738D5350E}" type="presOf" srcId="{3B437C32-D646-46CC-9678-78148B90E1A7}" destId="{2E4598B9-3070-4B36-9C77-4D1790BE1AAC}" srcOrd="0" destOrd="0" presId="urn:microsoft.com/office/officeart/2005/8/layout/vList2"/>
    <dgm:cxn modelId="{60645F49-DFAA-485C-8E1F-F61885005B53}" srcId="{6B593F50-1C4B-403F-AA4A-5382FAE476FA}" destId="{3B437C32-D646-46CC-9678-78148B90E1A7}" srcOrd="3" destOrd="0" parTransId="{779F0154-97CA-4B57-BEEB-339FA9B7DD36}" sibTransId="{CFCD1535-E3DB-4954-B7C9-187E4BFD3E81}"/>
    <dgm:cxn modelId="{88CE484C-869E-491A-BCCC-1DC3CE1FC02A}" srcId="{6B593F50-1C4B-403F-AA4A-5382FAE476FA}" destId="{F81E2775-4B1A-42E3-873E-1DB5FC0644B9}" srcOrd="2" destOrd="0" parTransId="{E72D8883-0AD0-4E70-820C-93582208A8CF}" sibTransId="{0106B523-8220-46A5-89D9-0D4507CE226F}"/>
    <dgm:cxn modelId="{8B8BDF53-604E-4BB0-AC2B-93D808A2435E}" type="presOf" srcId="{F81E2775-4B1A-42E3-873E-1DB5FC0644B9}" destId="{DEE6338F-EEA4-45B4-A4ED-828054A6CE1B}" srcOrd="0" destOrd="0" presId="urn:microsoft.com/office/officeart/2005/8/layout/vList2"/>
    <dgm:cxn modelId="{0918E158-9C6E-4E99-9108-FF25C60FF5A6}" srcId="{6B593F50-1C4B-403F-AA4A-5382FAE476FA}" destId="{1223A80E-0C90-499F-8279-BCAD37131662}" srcOrd="0" destOrd="0" parTransId="{335E1553-9CA8-4F00-865F-5CFBB33CE01F}" sibTransId="{B8CC48F1-98BA-47F8-8B64-0BF4BC09D428}"/>
    <dgm:cxn modelId="{C3F5BD7D-9557-4BAD-8824-6A70F9C355FB}" type="presOf" srcId="{64EDC14E-4BA7-4903-B7E7-CDEE0C1F6826}" destId="{70D90DB8-5B0E-4C0A-B2B5-31279B2396E6}" srcOrd="0" destOrd="0" presId="urn:microsoft.com/office/officeart/2005/8/layout/vList2"/>
    <dgm:cxn modelId="{36354EBC-4F85-4FDA-9428-B80C1E286C7F}" type="presOf" srcId="{6B593F50-1C4B-403F-AA4A-5382FAE476FA}" destId="{C9ED2DE8-23BC-4111-BF82-A2E624BC37D0}" srcOrd="0" destOrd="0" presId="urn:microsoft.com/office/officeart/2005/8/layout/vList2"/>
    <dgm:cxn modelId="{806158BD-5BEB-4F2A-A611-10D677CD07D2}" srcId="{6B593F50-1C4B-403F-AA4A-5382FAE476FA}" destId="{64EDC14E-4BA7-4903-B7E7-CDEE0C1F6826}" srcOrd="4" destOrd="0" parTransId="{11C68A25-6ABF-48AB-B98B-6C95BAD479B1}" sibTransId="{836DF1EA-1AA0-4B6C-BC8B-3239C406DCCE}"/>
    <dgm:cxn modelId="{8483E2C6-7996-44D3-8E7A-B46D0A7B8E7D}" srcId="{6B593F50-1C4B-403F-AA4A-5382FAE476FA}" destId="{4577696B-939C-4AD5-92FF-F420A613775E}" srcOrd="1" destOrd="0" parTransId="{2252F14D-736D-405C-BB0B-3F52B786172F}" sibTransId="{B4C71974-CE47-489A-9708-BB6973A64231}"/>
    <dgm:cxn modelId="{EB8D14EF-7675-4F7F-A428-9488970DDBE9}" type="presOf" srcId="{1223A80E-0C90-499F-8279-BCAD37131662}" destId="{0D390137-580F-4410-8B4F-AFBCDA8F66DE}" srcOrd="0" destOrd="0" presId="urn:microsoft.com/office/officeart/2005/8/layout/vList2"/>
    <dgm:cxn modelId="{02AF6BC2-DAB5-4A0F-B743-1CA64440C9FC}" type="presParOf" srcId="{C9ED2DE8-23BC-4111-BF82-A2E624BC37D0}" destId="{0D390137-580F-4410-8B4F-AFBCDA8F66DE}" srcOrd="0" destOrd="0" presId="urn:microsoft.com/office/officeart/2005/8/layout/vList2"/>
    <dgm:cxn modelId="{F6A90684-65C9-4E20-9897-093D9C2E960C}" type="presParOf" srcId="{C9ED2DE8-23BC-4111-BF82-A2E624BC37D0}" destId="{B310168E-E02E-497B-A13C-00C80704CE34}" srcOrd="1" destOrd="0" presId="urn:microsoft.com/office/officeart/2005/8/layout/vList2"/>
    <dgm:cxn modelId="{F620EB86-9391-4E3E-B98F-49D3DF97DEDE}" type="presParOf" srcId="{C9ED2DE8-23BC-4111-BF82-A2E624BC37D0}" destId="{5810EB28-244C-4E81-8F4B-FC73B114363F}" srcOrd="2" destOrd="0" presId="urn:microsoft.com/office/officeart/2005/8/layout/vList2"/>
    <dgm:cxn modelId="{483FBBAB-FEE1-4572-B3D6-22A58C71F465}" type="presParOf" srcId="{C9ED2DE8-23BC-4111-BF82-A2E624BC37D0}" destId="{43FE2B74-CF58-4146-BD31-A2C66C21402E}" srcOrd="3" destOrd="0" presId="urn:microsoft.com/office/officeart/2005/8/layout/vList2"/>
    <dgm:cxn modelId="{E47332FD-319B-40A7-80ED-D2498065C205}" type="presParOf" srcId="{C9ED2DE8-23BC-4111-BF82-A2E624BC37D0}" destId="{DEE6338F-EEA4-45B4-A4ED-828054A6CE1B}" srcOrd="4" destOrd="0" presId="urn:microsoft.com/office/officeart/2005/8/layout/vList2"/>
    <dgm:cxn modelId="{F405E620-7AA8-4E3A-935F-6FDC62274E35}" type="presParOf" srcId="{C9ED2DE8-23BC-4111-BF82-A2E624BC37D0}" destId="{2C033D6F-8190-44F7-AE8C-7BCAA21406E1}" srcOrd="5" destOrd="0" presId="urn:microsoft.com/office/officeart/2005/8/layout/vList2"/>
    <dgm:cxn modelId="{14B116B1-D341-448B-8BA3-CDE65E6A1095}" type="presParOf" srcId="{C9ED2DE8-23BC-4111-BF82-A2E624BC37D0}" destId="{2E4598B9-3070-4B36-9C77-4D1790BE1AAC}" srcOrd="6" destOrd="0" presId="urn:microsoft.com/office/officeart/2005/8/layout/vList2"/>
    <dgm:cxn modelId="{FEF02896-5078-427E-86FE-C5EA649F4E0D}" type="presParOf" srcId="{C9ED2DE8-23BC-4111-BF82-A2E624BC37D0}" destId="{9EB4D8C3-83D3-4B99-BF09-A55F84F55735}" srcOrd="7" destOrd="0" presId="urn:microsoft.com/office/officeart/2005/8/layout/vList2"/>
    <dgm:cxn modelId="{F7DEAA13-C4E3-461D-8ECF-8233CF65D13A}" type="presParOf" srcId="{C9ED2DE8-23BC-4111-BF82-A2E624BC37D0}" destId="{70D90DB8-5B0E-4C0A-B2B5-31279B2396E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8D116-A9D0-4943-888E-823A82145A36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90C988E-A8F1-4615-A8E3-AA45FA9338E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0" dirty="0">
              <a:latin typeface="Bierstadt" panose="020B0004020202020204" pitchFamily="34" charset="0"/>
            </a:rPr>
            <a:t>Upon review, adjustment, and approval of final expenses by the PI, the close out process is completed by SPS</a:t>
          </a:r>
        </a:p>
      </dgm:t>
    </dgm:pt>
    <dgm:pt modelId="{01E3C088-26B1-4FC6-963D-C3499018EE4C}" type="parTrans" cxnId="{4A7EEDA2-EBD9-4C29-B45D-73528F9EB429}">
      <dgm:prSet/>
      <dgm:spPr/>
      <dgm:t>
        <a:bodyPr/>
        <a:lstStyle/>
        <a:p>
          <a:endParaRPr lang="en-US"/>
        </a:p>
      </dgm:t>
    </dgm:pt>
    <dgm:pt modelId="{4819BD6C-6C83-4CB2-BF60-6650A3729EDD}" type="sibTrans" cxnId="{4A7EEDA2-EBD9-4C29-B45D-73528F9EB429}">
      <dgm:prSet/>
      <dgm:spPr/>
      <dgm:t>
        <a:bodyPr/>
        <a:lstStyle/>
        <a:p>
          <a:endParaRPr lang="en-US"/>
        </a:p>
      </dgm:t>
    </dgm:pt>
    <dgm:pt modelId="{CCF19289-356D-4D52-B3F7-9790D7260125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FOR MORE INFORMATION CONTACT:</a:t>
          </a:r>
        </a:p>
      </dgm:t>
    </dgm:pt>
    <dgm:pt modelId="{0656F26B-D146-4B38-A1EC-34E5965708CC}" type="parTrans" cxnId="{9D952583-165F-41E4-81B3-42DCCE9EA43F}">
      <dgm:prSet/>
      <dgm:spPr/>
      <dgm:t>
        <a:bodyPr/>
        <a:lstStyle/>
        <a:p>
          <a:endParaRPr lang="en-US"/>
        </a:p>
      </dgm:t>
    </dgm:pt>
    <dgm:pt modelId="{306A084C-0CC3-443E-934E-B7C26C8717CD}" type="sibTrans" cxnId="{9D952583-165F-41E4-81B3-42DCCE9EA43F}">
      <dgm:prSet/>
      <dgm:spPr/>
      <dgm:t>
        <a:bodyPr/>
        <a:lstStyle/>
        <a:p>
          <a:endParaRPr lang="en-US"/>
        </a:p>
      </dgm:t>
    </dgm:pt>
    <dgm:pt modelId="{88A5DF93-A147-410A-A939-32CD38DE181D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Dan Stolzenberg 	 Pre Award Grant Manager </a:t>
          </a:r>
        </a:p>
      </dgm:t>
    </dgm:pt>
    <dgm:pt modelId="{BED62184-A9B5-4540-996F-CFC64CD89EC9}" type="parTrans" cxnId="{4CCFDF9B-DA15-40F3-A64F-86576CCF102D}">
      <dgm:prSet/>
      <dgm:spPr/>
      <dgm:t>
        <a:bodyPr/>
        <a:lstStyle/>
        <a:p>
          <a:endParaRPr lang="en-US"/>
        </a:p>
      </dgm:t>
    </dgm:pt>
    <dgm:pt modelId="{86413389-B10B-49EC-AC1A-0A929B5C6B1B}" type="sibTrans" cxnId="{4CCFDF9B-DA15-40F3-A64F-86576CCF102D}">
      <dgm:prSet/>
      <dgm:spPr/>
      <dgm:t>
        <a:bodyPr/>
        <a:lstStyle/>
        <a:p>
          <a:endParaRPr lang="en-US"/>
        </a:p>
      </dgm:t>
    </dgm:pt>
    <dgm:pt modelId="{58760344-E02B-478A-A4DB-5D79A802E4AF}">
      <dgm:prSet/>
      <dgm:spPr/>
      <dgm:t>
        <a:bodyPr/>
        <a:lstStyle/>
        <a:p>
          <a:r>
            <a:rPr lang="en-US" dirty="0">
              <a:latin typeface="Bierstadt" panose="020B0004020202020204" pitchFamily="34" charset="0"/>
            </a:rPr>
            <a:t>Andrea Tetrault 	 Post Award Grant Manager</a:t>
          </a:r>
        </a:p>
      </dgm:t>
    </dgm:pt>
    <dgm:pt modelId="{BB1D9511-AAD9-4E0A-BD56-C4B067C06EC8}" type="parTrans" cxnId="{83F43E5F-4BD0-4E2B-B3D9-A5C5FCB880A9}">
      <dgm:prSet/>
      <dgm:spPr/>
      <dgm:t>
        <a:bodyPr/>
        <a:lstStyle/>
        <a:p>
          <a:endParaRPr lang="en-US"/>
        </a:p>
      </dgm:t>
    </dgm:pt>
    <dgm:pt modelId="{6FD1BB32-8498-4E33-8BFF-39E65F789EF8}" type="sibTrans" cxnId="{83F43E5F-4BD0-4E2B-B3D9-A5C5FCB880A9}">
      <dgm:prSet/>
      <dgm:spPr/>
      <dgm:t>
        <a:bodyPr/>
        <a:lstStyle/>
        <a:p>
          <a:endParaRPr lang="en-US"/>
        </a:p>
      </dgm:t>
    </dgm:pt>
    <dgm:pt modelId="{96D55E6B-4AB7-47D3-9B95-39201C0D1848}" type="pres">
      <dgm:prSet presAssocID="{2168D116-A9D0-4943-888E-823A82145A36}" presName="outerComposite" presStyleCnt="0">
        <dgm:presLayoutVars>
          <dgm:chMax val="5"/>
          <dgm:dir/>
          <dgm:resizeHandles val="exact"/>
        </dgm:presLayoutVars>
      </dgm:prSet>
      <dgm:spPr/>
    </dgm:pt>
    <dgm:pt modelId="{B67D7767-BAC3-412F-AD04-294DCEC92370}" type="pres">
      <dgm:prSet presAssocID="{2168D116-A9D0-4943-888E-823A82145A36}" presName="dummyMaxCanvas" presStyleCnt="0">
        <dgm:presLayoutVars/>
      </dgm:prSet>
      <dgm:spPr/>
    </dgm:pt>
    <dgm:pt modelId="{9EBB36BF-94EB-43A4-B5ED-E7C3CB89C75F}" type="pres">
      <dgm:prSet presAssocID="{2168D116-A9D0-4943-888E-823A82145A36}" presName="TwoNodes_1" presStyleLbl="node1" presStyleIdx="0" presStyleCnt="2">
        <dgm:presLayoutVars>
          <dgm:bulletEnabled val="1"/>
        </dgm:presLayoutVars>
      </dgm:prSet>
      <dgm:spPr/>
    </dgm:pt>
    <dgm:pt modelId="{8217ED66-191F-40C3-912C-66580625DCD7}" type="pres">
      <dgm:prSet presAssocID="{2168D116-A9D0-4943-888E-823A82145A36}" presName="TwoNodes_2" presStyleLbl="node1" presStyleIdx="1" presStyleCnt="2">
        <dgm:presLayoutVars>
          <dgm:bulletEnabled val="1"/>
        </dgm:presLayoutVars>
      </dgm:prSet>
      <dgm:spPr/>
    </dgm:pt>
    <dgm:pt modelId="{0D52959A-98D7-4139-AEA4-E44E0E12A90E}" type="pres">
      <dgm:prSet presAssocID="{2168D116-A9D0-4943-888E-823A82145A36}" presName="TwoConn_1-2" presStyleLbl="fgAccFollowNode1" presStyleIdx="0" presStyleCnt="1">
        <dgm:presLayoutVars>
          <dgm:bulletEnabled val="1"/>
        </dgm:presLayoutVars>
      </dgm:prSet>
      <dgm:spPr/>
    </dgm:pt>
    <dgm:pt modelId="{73C4AE62-788D-41B5-81A9-C1EB6AD80C8E}" type="pres">
      <dgm:prSet presAssocID="{2168D116-A9D0-4943-888E-823A82145A36}" presName="TwoNodes_1_text" presStyleLbl="node1" presStyleIdx="1" presStyleCnt="2">
        <dgm:presLayoutVars>
          <dgm:bulletEnabled val="1"/>
        </dgm:presLayoutVars>
      </dgm:prSet>
      <dgm:spPr/>
    </dgm:pt>
    <dgm:pt modelId="{797A5BFF-A9AD-439B-B899-DBC64CBF19A5}" type="pres">
      <dgm:prSet presAssocID="{2168D116-A9D0-4943-888E-823A82145A36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119100C-B2F4-4E0E-8473-7DE0442793C0}" type="presOf" srcId="{88A5DF93-A147-410A-A939-32CD38DE181D}" destId="{8217ED66-191F-40C3-912C-66580625DCD7}" srcOrd="0" destOrd="1" presId="urn:microsoft.com/office/officeart/2005/8/layout/vProcess5"/>
    <dgm:cxn modelId="{17EC590F-75CD-40A1-95C0-466748C260B9}" type="presOf" srcId="{4819BD6C-6C83-4CB2-BF60-6650A3729EDD}" destId="{0D52959A-98D7-4139-AEA4-E44E0E12A90E}" srcOrd="0" destOrd="0" presId="urn:microsoft.com/office/officeart/2005/8/layout/vProcess5"/>
    <dgm:cxn modelId="{F9B1EA14-30BA-4743-9499-448A20B9B78D}" type="presOf" srcId="{CCF19289-356D-4D52-B3F7-9790D7260125}" destId="{8217ED66-191F-40C3-912C-66580625DCD7}" srcOrd="0" destOrd="0" presId="urn:microsoft.com/office/officeart/2005/8/layout/vProcess5"/>
    <dgm:cxn modelId="{83F43E5F-4BD0-4E2B-B3D9-A5C5FCB880A9}" srcId="{CCF19289-356D-4D52-B3F7-9790D7260125}" destId="{58760344-E02B-478A-A4DB-5D79A802E4AF}" srcOrd="1" destOrd="0" parTransId="{BB1D9511-AAD9-4E0A-BD56-C4B067C06EC8}" sibTransId="{6FD1BB32-8498-4E33-8BFF-39E65F789EF8}"/>
    <dgm:cxn modelId="{E0209A69-C19A-4ACB-8625-CB56CE76A3CD}" type="presOf" srcId="{F90C988E-A8F1-4615-A8E3-AA45FA9338EB}" destId="{73C4AE62-788D-41B5-81A9-C1EB6AD80C8E}" srcOrd="1" destOrd="0" presId="urn:microsoft.com/office/officeart/2005/8/layout/vProcess5"/>
    <dgm:cxn modelId="{9566E174-0B71-4B54-9B54-E3466CD74BB1}" type="presOf" srcId="{88A5DF93-A147-410A-A939-32CD38DE181D}" destId="{797A5BFF-A9AD-439B-B899-DBC64CBF19A5}" srcOrd="1" destOrd="1" presId="urn:microsoft.com/office/officeart/2005/8/layout/vProcess5"/>
    <dgm:cxn modelId="{9D952583-165F-41E4-81B3-42DCCE9EA43F}" srcId="{2168D116-A9D0-4943-888E-823A82145A36}" destId="{CCF19289-356D-4D52-B3F7-9790D7260125}" srcOrd="1" destOrd="0" parTransId="{0656F26B-D146-4B38-A1EC-34E5965708CC}" sibTransId="{306A084C-0CC3-443E-934E-B7C26C8717CD}"/>
    <dgm:cxn modelId="{262FD987-E378-4398-A32B-E75C04036244}" type="presOf" srcId="{F90C988E-A8F1-4615-A8E3-AA45FA9338EB}" destId="{9EBB36BF-94EB-43A4-B5ED-E7C3CB89C75F}" srcOrd="0" destOrd="0" presId="urn:microsoft.com/office/officeart/2005/8/layout/vProcess5"/>
    <dgm:cxn modelId="{B8378F90-47F4-40ED-9284-922E7FAAB2D9}" type="presOf" srcId="{CCF19289-356D-4D52-B3F7-9790D7260125}" destId="{797A5BFF-A9AD-439B-B899-DBC64CBF19A5}" srcOrd="1" destOrd="0" presId="urn:microsoft.com/office/officeart/2005/8/layout/vProcess5"/>
    <dgm:cxn modelId="{4CCFDF9B-DA15-40F3-A64F-86576CCF102D}" srcId="{CCF19289-356D-4D52-B3F7-9790D7260125}" destId="{88A5DF93-A147-410A-A939-32CD38DE181D}" srcOrd="0" destOrd="0" parTransId="{BED62184-A9B5-4540-996F-CFC64CD89EC9}" sibTransId="{86413389-B10B-49EC-AC1A-0A929B5C6B1B}"/>
    <dgm:cxn modelId="{4A7EEDA2-EBD9-4C29-B45D-73528F9EB429}" srcId="{2168D116-A9D0-4943-888E-823A82145A36}" destId="{F90C988E-A8F1-4615-A8E3-AA45FA9338EB}" srcOrd="0" destOrd="0" parTransId="{01E3C088-26B1-4FC6-963D-C3499018EE4C}" sibTransId="{4819BD6C-6C83-4CB2-BF60-6650A3729EDD}"/>
    <dgm:cxn modelId="{6FB56FB1-7212-46DD-B657-5DF34F846C03}" type="presOf" srcId="{58760344-E02B-478A-A4DB-5D79A802E4AF}" destId="{797A5BFF-A9AD-439B-B899-DBC64CBF19A5}" srcOrd="1" destOrd="2" presId="urn:microsoft.com/office/officeart/2005/8/layout/vProcess5"/>
    <dgm:cxn modelId="{4E0FC2BC-5CCB-46CE-9075-12A70827852D}" type="presOf" srcId="{58760344-E02B-478A-A4DB-5D79A802E4AF}" destId="{8217ED66-191F-40C3-912C-66580625DCD7}" srcOrd="0" destOrd="2" presId="urn:microsoft.com/office/officeart/2005/8/layout/vProcess5"/>
    <dgm:cxn modelId="{616486EF-6041-41D2-B557-8D2E2D6F7D45}" type="presOf" srcId="{2168D116-A9D0-4943-888E-823A82145A36}" destId="{96D55E6B-4AB7-47D3-9B95-39201C0D1848}" srcOrd="0" destOrd="0" presId="urn:microsoft.com/office/officeart/2005/8/layout/vProcess5"/>
    <dgm:cxn modelId="{9FB1A606-650A-4197-9F87-55798914363D}" type="presParOf" srcId="{96D55E6B-4AB7-47D3-9B95-39201C0D1848}" destId="{B67D7767-BAC3-412F-AD04-294DCEC92370}" srcOrd="0" destOrd="0" presId="urn:microsoft.com/office/officeart/2005/8/layout/vProcess5"/>
    <dgm:cxn modelId="{06C6BAF4-7479-47E2-A58A-1673E4EDAE3F}" type="presParOf" srcId="{96D55E6B-4AB7-47D3-9B95-39201C0D1848}" destId="{9EBB36BF-94EB-43A4-B5ED-E7C3CB89C75F}" srcOrd="1" destOrd="0" presId="urn:microsoft.com/office/officeart/2005/8/layout/vProcess5"/>
    <dgm:cxn modelId="{C7D60A0A-B552-4A1E-A61F-BF8AA5DF45BD}" type="presParOf" srcId="{96D55E6B-4AB7-47D3-9B95-39201C0D1848}" destId="{8217ED66-191F-40C3-912C-66580625DCD7}" srcOrd="2" destOrd="0" presId="urn:microsoft.com/office/officeart/2005/8/layout/vProcess5"/>
    <dgm:cxn modelId="{3A116F85-C765-4A03-A161-496428AE0C31}" type="presParOf" srcId="{96D55E6B-4AB7-47D3-9B95-39201C0D1848}" destId="{0D52959A-98D7-4139-AEA4-E44E0E12A90E}" srcOrd="3" destOrd="0" presId="urn:microsoft.com/office/officeart/2005/8/layout/vProcess5"/>
    <dgm:cxn modelId="{E7960814-0EF7-406D-8BAF-2E7721B58CE0}" type="presParOf" srcId="{96D55E6B-4AB7-47D3-9B95-39201C0D1848}" destId="{73C4AE62-788D-41B5-81A9-C1EB6AD80C8E}" srcOrd="4" destOrd="0" presId="urn:microsoft.com/office/officeart/2005/8/layout/vProcess5"/>
    <dgm:cxn modelId="{A867E596-B70D-449B-B7F9-A2BC4CE9A0CB}" type="presParOf" srcId="{96D55E6B-4AB7-47D3-9B95-39201C0D1848}" destId="{797A5BFF-A9AD-439B-B899-DBC64CBF19A5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90137-580F-4410-8B4F-AFBCDA8F66DE}">
      <dsp:nvSpPr>
        <dsp:cNvPr id="0" name=""/>
        <dsp:cNvSpPr/>
      </dsp:nvSpPr>
      <dsp:spPr>
        <a:xfrm>
          <a:off x="0" y="919"/>
          <a:ext cx="5759656" cy="92985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Bierstadt" panose="020B0004020202020204" pitchFamily="34" charset="0"/>
            </a:rPr>
            <a:t>Reports are released by SPS for certification by the PI three times per year</a:t>
          </a:r>
        </a:p>
      </dsp:txBody>
      <dsp:txXfrm>
        <a:off x="45392" y="46311"/>
        <a:ext cx="5668872" cy="839073"/>
      </dsp:txXfrm>
    </dsp:sp>
    <dsp:sp modelId="{5810EB28-244C-4E81-8F4B-FC73B114363F}">
      <dsp:nvSpPr>
        <dsp:cNvPr id="0" name=""/>
        <dsp:cNvSpPr/>
      </dsp:nvSpPr>
      <dsp:spPr>
        <a:xfrm>
          <a:off x="0" y="979737"/>
          <a:ext cx="5759656" cy="929857"/>
        </a:xfrm>
        <a:prstGeom prst="roundRect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Bierstadt" panose="020B0004020202020204" pitchFamily="34" charset="0"/>
            </a:rPr>
            <a:t>BGS Staff completes initial review and releases the report to the PI</a:t>
          </a:r>
        </a:p>
      </dsp:txBody>
      <dsp:txXfrm>
        <a:off x="45392" y="1025129"/>
        <a:ext cx="5668872" cy="839073"/>
      </dsp:txXfrm>
    </dsp:sp>
    <dsp:sp modelId="{DEE6338F-EEA4-45B4-A4ED-828054A6CE1B}">
      <dsp:nvSpPr>
        <dsp:cNvPr id="0" name=""/>
        <dsp:cNvSpPr/>
      </dsp:nvSpPr>
      <dsp:spPr>
        <a:xfrm>
          <a:off x="0" y="1958554"/>
          <a:ext cx="5759656" cy="929857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Bierstadt" panose="020B0004020202020204" pitchFamily="34" charset="0"/>
            </a:rPr>
            <a:t>FO works with the PI to resolve questions and issues</a:t>
          </a:r>
        </a:p>
      </dsp:txBody>
      <dsp:txXfrm>
        <a:off x="45392" y="2003946"/>
        <a:ext cx="5668872" cy="839073"/>
      </dsp:txXfrm>
    </dsp:sp>
    <dsp:sp modelId="{2E4598B9-3070-4B36-9C77-4D1790BE1AAC}">
      <dsp:nvSpPr>
        <dsp:cNvPr id="0" name=""/>
        <dsp:cNvSpPr/>
      </dsp:nvSpPr>
      <dsp:spPr>
        <a:xfrm>
          <a:off x="0" y="2937372"/>
          <a:ext cx="5759656" cy="929857"/>
        </a:xfrm>
        <a:prstGeom prst="roundRect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Bierstadt" panose="020B0004020202020204" pitchFamily="34" charset="0"/>
            </a:rPr>
            <a:t>PI Certifies the report and returns to the BGS staff administrator (unless returned to SPS for corrections due to a commitment change)</a:t>
          </a:r>
        </a:p>
      </dsp:txBody>
      <dsp:txXfrm>
        <a:off x="45392" y="2982764"/>
        <a:ext cx="5668872" cy="839073"/>
      </dsp:txXfrm>
    </dsp:sp>
    <dsp:sp modelId="{70D90DB8-5B0E-4C0A-B2B5-31279B2396E6}">
      <dsp:nvSpPr>
        <dsp:cNvPr id="0" name=""/>
        <dsp:cNvSpPr/>
      </dsp:nvSpPr>
      <dsp:spPr>
        <a:xfrm>
          <a:off x="0" y="3916189"/>
          <a:ext cx="5759656" cy="929857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Bierstadt" panose="020B0004020202020204" pitchFamily="34" charset="0"/>
            </a:rPr>
            <a:t>BGS Staff completes final review with FO and releases to SPS</a:t>
          </a:r>
        </a:p>
      </dsp:txBody>
      <dsp:txXfrm>
        <a:off x="45392" y="3961581"/>
        <a:ext cx="5668872" cy="8390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B36BF-94EB-43A4-B5ED-E7C3CB89C75F}">
      <dsp:nvSpPr>
        <dsp:cNvPr id="0" name=""/>
        <dsp:cNvSpPr/>
      </dsp:nvSpPr>
      <dsp:spPr>
        <a:xfrm>
          <a:off x="0" y="0"/>
          <a:ext cx="9174401" cy="17587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kern="1200" dirty="0">
              <a:latin typeface="Bierstadt" panose="020B0004020202020204" pitchFamily="34" charset="0"/>
            </a:rPr>
            <a:t>Upon review, adjustment, and approval of final expenses by the PI, the close out process is completed by SPS</a:t>
          </a:r>
        </a:p>
      </dsp:txBody>
      <dsp:txXfrm>
        <a:off x="51513" y="51513"/>
        <a:ext cx="7356553" cy="1655765"/>
      </dsp:txXfrm>
    </dsp:sp>
    <dsp:sp modelId="{8217ED66-191F-40C3-912C-66580625DCD7}">
      <dsp:nvSpPr>
        <dsp:cNvPr id="0" name=""/>
        <dsp:cNvSpPr/>
      </dsp:nvSpPr>
      <dsp:spPr>
        <a:xfrm>
          <a:off x="1619011" y="2149633"/>
          <a:ext cx="9174401" cy="17587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duotone>
              <a:schemeClr val="accent2">
                <a:hueOff val="4681519"/>
                <a:satOff val="-5839"/>
                <a:lumOff val="1373"/>
                <a:alphaOff val="0"/>
                <a:shade val="88000"/>
                <a:lumMod val="88000"/>
              </a:schemeClr>
              <a:schemeClr val="accent2">
                <a:hueOff val="4681519"/>
                <a:satOff val="-5839"/>
                <a:lumOff val="1373"/>
                <a:alphaOff val="0"/>
              </a:schemeClr>
            </a:duotone>
          </a:blip>
          <a:tile tx="0" ty="0" sx="100000" sy="100000" flip="none" algn="tl"/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latin typeface="Bierstadt" panose="020B0004020202020204" pitchFamily="34" charset="0"/>
            </a:rPr>
            <a:t>FOR MORE INFORMATION CONTACT: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Bierstadt" panose="020B0004020202020204" pitchFamily="34" charset="0"/>
            </a:rPr>
            <a:t>Dan Stolzenberg 	 Pre Award Grant Manager 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>
              <a:latin typeface="Bierstadt" panose="020B0004020202020204" pitchFamily="34" charset="0"/>
            </a:rPr>
            <a:t>Andrea Tetrault 	 Post Award Grant Manager</a:t>
          </a:r>
        </a:p>
      </dsp:txBody>
      <dsp:txXfrm>
        <a:off x="1670524" y="2201146"/>
        <a:ext cx="6309148" cy="1655765"/>
      </dsp:txXfrm>
    </dsp:sp>
    <dsp:sp modelId="{0D52959A-98D7-4139-AEA4-E44E0E12A90E}">
      <dsp:nvSpPr>
        <dsp:cNvPr id="0" name=""/>
        <dsp:cNvSpPr/>
      </dsp:nvSpPr>
      <dsp:spPr>
        <a:xfrm>
          <a:off x="8031186" y="1382605"/>
          <a:ext cx="1143214" cy="114321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8409" y="1382605"/>
        <a:ext cx="628768" cy="860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33292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9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32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987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33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5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55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97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38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7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156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0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8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5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39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85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1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286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13CF77A-F74D-455E-8E94-46F1DB1B4D9A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E35E92D-88E3-4665-BEFD-E285B956C9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3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  <p:sldLayoutId id="2147483862" r:id="rId13"/>
    <p:sldLayoutId id="2147483863" r:id="rId14"/>
    <p:sldLayoutId id="2147483864" r:id="rId15"/>
    <p:sldLayoutId id="2147483865" r:id="rId16"/>
    <p:sldLayoutId id="2147483866" r:id="rId17"/>
    <p:sldLayoutId id="2147483867" r:id="rId18"/>
    <p:sldLayoutId id="2147483868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D3B46C-2B5E-4308-AEFA-4FCDA6523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2792" y="1213758"/>
            <a:ext cx="6093596" cy="4430485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/>
              <a:t>Post Award Cycle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49F36-2AB1-48E6-A6C2-3ABD160696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328" y="1213758"/>
            <a:ext cx="3078739" cy="4430485"/>
          </a:xfrm>
        </p:spPr>
        <p:txBody>
          <a:bodyPr anchor="ctr">
            <a:normAutofit/>
          </a:bodyPr>
          <a:lstStyle/>
          <a:p>
            <a:pPr algn="l"/>
            <a:r>
              <a:rPr lang="en-US" sz="2400">
                <a:solidFill>
                  <a:srgbClr val="FFFFFF"/>
                </a:solidFill>
              </a:rPr>
              <a:t>December 2021</a:t>
            </a:r>
          </a:p>
        </p:txBody>
      </p:sp>
    </p:spTree>
    <p:extLst>
      <p:ext uri="{BB962C8B-B14F-4D97-AF65-F5344CB8AC3E}">
        <p14:creationId xmlns:p14="http://schemas.microsoft.com/office/powerpoint/2010/main" val="375987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5565-D20A-4E73-B479-DD4AEAB8B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4CE94-534B-4E8A-A6BB-9AF517FD03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93" y="1837764"/>
            <a:ext cx="4899404" cy="36874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NOTIFICATION</a:t>
            </a:r>
          </a:p>
          <a:p>
            <a:endParaRPr lang="en-US" dirty="0"/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 award account request is submitted by the fiscal officer when needed. Documentation of award intent needs to be provided by the Principal Investigator (PI) 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SPS sends notification of award to the PI and to the Business and Grant Management Center (BGC) email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cap="none" dirty="0">
                <a:latin typeface="Calibri"/>
                <a:ea typeface="Calibri" panose="020F0502020204030204" pitchFamily="34" charset="0"/>
                <a:cs typeface="Times New Roman"/>
              </a:rPr>
              <a:t>BGC</a:t>
            </a:r>
            <a:r>
              <a:rPr lang="en-US" sz="2600" cap="none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 staff forwards the email notification to the Associate Dean for Research and Administrative Assistant, and the appropriate Department Admin (DEPT)</a:t>
            </a:r>
          </a:p>
          <a:p>
            <a:pPr marL="40005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6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account number (KFS) is assigned, or renewed depending on the project, BY SPS and approved by the Fiscal Officer (FO)</a:t>
            </a:r>
          </a:p>
          <a:p>
            <a:pPr lvl="1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F3F43-4530-44DE-8E77-A6974E522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7288" y="1837765"/>
            <a:ext cx="4899404" cy="3687417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US" sz="2900" dirty="0"/>
              <a:t>ACCOUNT SET UP</a:t>
            </a:r>
          </a:p>
          <a:p>
            <a:pPr marL="0" indent="0">
              <a:buNone/>
            </a:pPr>
            <a:endParaRPr lang="en-US" cap="none" dirty="0"/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 is Assigned by the BGC</a:t>
            </a:r>
            <a:endParaRPr lang="en-US" sz="29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 Coordinates initial and future meetings with the PI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 Sets up FILE to include the Budget, Narrative, and other pertinent documents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3409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82B0B-6E4F-49D8-8F5F-FF151106F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55B85-12CE-4E50-AFD2-B6D881D1D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1837765"/>
            <a:ext cx="4810224" cy="36486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/>
          <a:scene3d>
            <a:camera prst="orthographicFront"/>
            <a:lightRig rig="threePt" dir="t"/>
          </a:scene3d>
          <a:sp3d>
            <a:bevelB/>
          </a:sp3d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sz="2300" dirty="0"/>
              <a:t>PRINCIPAL INVESTIGATOR</a:t>
            </a:r>
          </a:p>
          <a:p>
            <a:pPr marL="0" indent="0">
              <a:buNone/>
            </a:pPr>
            <a:r>
              <a:rPr lang="en-US" sz="2300" dirty="0"/>
              <a:t> 	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Monitors bi-weekly and monthly report for expenditure accuracy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Reports any budgetary changes and/or issues to the FO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1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Certifies Effort Reports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BA67D-3B16-484D-93D1-F41023879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2987" y="1837765"/>
            <a:ext cx="4999319" cy="3648635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300" dirty="0"/>
              <a:t>Fiscal officer</a:t>
            </a:r>
            <a:endParaRPr lang="en-US" sz="2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Monitors &amp; approves expenditures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Provides monthly status report to Pi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Initiates and processes or assigns payroll funding changes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Faculty, Staff &amp; Research Assistants (BGC Staff) 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Graduate assistants, Post Docs &amp; Special Payroll (SPAR) (DEPT Staff)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Initiates and processes or assigns cost transfers with input from the PI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900" cap="non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Initiates and processes or assigns re-budget requests with sponsor approval obtained by the PI </a:t>
            </a:r>
            <a:r>
              <a:rPr lang="en-US" sz="19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by </a:t>
            </a:r>
            <a:r>
              <a:rPr lang="en-US" sz="1900" cap="non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sps</a:t>
            </a:r>
            <a:r>
              <a:rPr lang="en-US" sz="1900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through receipt of the re-budget request web form</a:t>
            </a:r>
            <a:endParaRPr lang="en-US" sz="1900" cap="non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13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C1FB2-7033-4549-B4CB-C8B0CEC120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EFFORT REPORT CERTIFICATION</a:t>
            </a:r>
          </a:p>
        </p:txBody>
      </p:sp>
      <p:graphicFrame>
        <p:nvGraphicFramePr>
          <p:cNvPr id="39" name="Content Placeholder 2">
            <a:extLst>
              <a:ext uri="{FF2B5EF4-FFF2-40B4-BE49-F238E27FC236}">
                <a16:creationId xmlns:a16="http://schemas.microsoft.com/office/drawing/2014/main" id="{381ACEC8-AA12-45CC-8768-EB83955F6D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329737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5512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1BCAD38B-5F61-4FEB-A1D1-5FC0D666D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04E869F-EBC2-416E-8FB7-4F6A45F66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5" name="Picture 24" descr="Desk with productivity items">
            <a:extLst>
              <a:ext uri="{FF2B5EF4-FFF2-40B4-BE49-F238E27FC236}">
                <a16:creationId xmlns:a16="http://schemas.microsoft.com/office/drawing/2014/main" id="{E7DCB28A-DF97-4FC2-B295-3BA14F46C5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13000"/>
          </a:blip>
          <a:srcRect b="18183"/>
          <a:stretch/>
        </p:blipFill>
        <p:spPr>
          <a:xfrm>
            <a:off x="20" y="10"/>
            <a:ext cx="11734780" cy="6408728"/>
          </a:xfrm>
          <a:prstGeom prst="rect">
            <a:avLst/>
          </a:prstGeom>
          <a:ln>
            <a:noFill/>
          </a:ln>
        </p:spPr>
      </p:pic>
      <p:sp>
        <p:nvSpPr>
          <p:cNvPr id="33" name="Freeform 9">
            <a:extLst>
              <a:ext uri="{FF2B5EF4-FFF2-40B4-BE49-F238E27FC236}">
                <a16:creationId xmlns:a16="http://schemas.microsoft.com/office/drawing/2014/main" id="{7D1C9B27-27B9-4E9E-82C8-6F9B7D12B8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525" y="0"/>
            <a:ext cx="11763766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3A052A-B707-44CB-B055-2E42FBD25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/>
              <a:t>SPONSOR REPORTS/REQUIREMENTS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E032A-ED2C-474F-9843-60A958C92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998176"/>
            <a:ext cx="8390823" cy="331118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en-US" cap="none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Varies by Sponsor/Project requirements and is completed through collaboration with the PI, FO and SPS.  This may include: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cap="none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Mid Cycle Reports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cap="none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REPORTS if multi-year project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cap="none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end of the project REPORTS</a:t>
            </a:r>
          </a:p>
          <a:p>
            <a:pPr lvl="1">
              <a:spcBef>
                <a:spcPts val="0"/>
              </a:spcBef>
              <a:spcAft>
                <a:spcPts val="800"/>
              </a:spcAft>
            </a:pPr>
            <a:r>
              <a:rPr lang="en-US" sz="2000" cap="none" dirty="0">
                <a:effectLst/>
                <a:latin typeface="Bierstadt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 Hoc Reports as needed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E9AE32D-417D-4951-BD6D-383A7A5E6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600215"/>
            <a:ext cx="11731752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9837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959632-FA32-4AE0-8CA4-B9E957B5C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CLOSE OUT</a:t>
            </a:r>
          </a:p>
        </p:txBody>
      </p:sp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4DE92A84-CEAB-4CE0-A5A2-6300A93F30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2487007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9723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8D56377BB3F4591EA223DBA54ADA3" ma:contentTypeVersion="2" ma:contentTypeDescription="Create a new document." ma:contentTypeScope="" ma:versionID="320f366c805b7e93ae562cf19a11b911">
  <xsd:schema xmlns:xsd="http://www.w3.org/2001/XMLSchema" xmlns:xs="http://www.w3.org/2001/XMLSchema" xmlns:p="http://schemas.microsoft.com/office/2006/metadata/properties" xmlns:ns2="c53d4a52-b02b-4288-ac22-2ab08b207fc5" targetNamespace="http://schemas.microsoft.com/office/2006/metadata/properties" ma:root="true" ma:fieldsID="ac2dfb2fd9f58f36e7c2b20cafeb7195" ns2:_="">
    <xsd:import namespace="c53d4a52-b02b-4288-ac22-2ab08b207f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d4a52-b02b-4288-ac22-2ab08b207f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FBB069-57C2-4219-A77D-3CE0254DEFB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CA5B65-3C16-4905-8727-C4F6F16B11ED}">
  <ds:schemaRefs>
    <ds:schemaRef ds:uri="http://purl.org/dc/elements/1.1/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schemas.microsoft.com/office/2006/documentManagement/types"/>
    <ds:schemaRef ds:uri="b66667f3-36bb-43c6-a7fd-886ef7a00814"/>
    <ds:schemaRef ds:uri="http://schemas.microsoft.com/office/infopath/2007/PartnerControls"/>
    <ds:schemaRef ds:uri="37e935e1-476b-46ef-aeee-5f4721477d12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129214C-EA9D-4FBB-8F9B-5A3600EC8E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d4a52-b02b-4288-ac22-2ab08b207f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1284</TotalTime>
  <Words>415</Words>
  <Application>Microsoft Office PowerPoint</Application>
  <PresentationFormat>Widescreen</PresentationFormat>
  <Paragraphs>45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Main Event</vt:lpstr>
      <vt:lpstr>Post Award Cycle</vt:lpstr>
      <vt:lpstr>AWARD</vt:lpstr>
      <vt:lpstr>RESPONSIBILITIES</vt:lpstr>
      <vt:lpstr>EFFORT REPORT CERTIFICATION</vt:lpstr>
      <vt:lpstr>SPONSOR REPORTS/REQUIREMENTS</vt:lpstr>
      <vt:lpstr>CLOSE 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Award Cycle</dc:title>
  <dc:creator>Sousa, Barbara</dc:creator>
  <cp:lastModifiedBy>Sousa, Barbara</cp:lastModifiedBy>
  <cp:revision>8</cp:revision>
  <dcterms:created xsi:type="dcterms:W3CDTF">2021-12-21T19:38:02Z</dcterms:created>
  <dcterms:modified xsi:type="dcterms:W3CDTF">2022-01-03T19:35:40Z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0x010100B738D56377BB3F4591EA223DBA54ADA3</vt:lpwstr>
  </property>
</Properties>
</file>